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4" r:id="rId7"/>
    <p:sldId id="286" r:id="rId8"/>
    <p:sldId id="28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QDnB453HsXOEHXz2m/eRfe9FT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4" name="Google Shape;3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d4222e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a9d4222e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9d4222eb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a9d4222eb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9186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687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0560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b3e705695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ab3e70569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 txBox="1"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 rot="5400000">
            <a:off x="4518094" y="-1161256"/>
            <a:ext cx="3132137" cy="1072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 rot="5400000">
            <a:off x="8354663" y="2505823"/>
            <a:ext cx="50489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 rot="5400000">
            <a:off x="2672158" y="-1220319"/>
            <a:ext cx="5048975" cy="892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8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body" idx="2"/>
          </p:nvPr>
        </p:nvSpPr>
        <p:spPr>
          <a:xfrm>
            <a:off x="720000" y="2541600"/>
            <a:ext cx="5003801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body" idx="3"/>
          </p:nvPr>
        </p:nvSpPr>
        <p:spPr>
          <a:xfrm>
            <a:off x="64584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4"/>
          </p:nvPr>
        </p:nvSpPr>
        <p:spPr>
          <a:xfrm>
            <a:off x="64584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2"/>
          </p:nvPr>
        </p:nvSpPr>
        <p:spPr>
          <a:xfrm>
            <a:off x="6458400" y="2541600"/>
            <a:ext cx="5003801" cy="32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1"/>
          </p:nvPr>
        </p:nvSpPr>
        <p:spPr>
          <a:xfrm>
            <a:off x="4548188" y="584662"/>
            <a:ext cx="6911974" cy="518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marL="914400" lvl="1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2pPr>
            <a:lvl3pPr marL="1371600" lvl="2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3pPr>
            <a:lvl4pPr marL="1828800" lvl="3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2"/>
          </p:nvPr>
        </p:nvSpPr>
        <p:spPr>
          <a:xfrm>
            <a:off x="720000" y="2541600"/>
            <a:ext cx="3107463" cy="3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>
            <a:spLocks noGrp="1"/>
          </p:cNvSpPr>
          <p:nvPr>
            <p:ph type="pic" idx="2"/>
          </p:nvPr>
        </p:nvSpPr>
        <p:spPr>
          <a:xfrm>
            <a:off x="4548188" y="728664"/>
            <a:ext cx="6923812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3095625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2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dt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ft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>
            <a:lvl1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svg"/><Relationship Id="rId19" Type="http://schemas.openxmlformats.org/officeDocument/2006/relationships/image" Target="../media/image66.pn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ctrTitle"/>
          </p:nvPr>
        </p:nvSpPr>
        <p:spPr>
          <a:xfrm>
            <a:off x="2640012" y="-616057"/>
            <a:ext cx="691197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fr-FR" b="1">
                <a:solidFill>
                  <a:srgbClr val="D8D8D8"/>
                </a:solidFill>
                <a:latin typeface="Courier"/>
                <a:ea typeface="Courier"/>
                <a:cs typeface="Courier"/>
                <a:sym typeface="Courier"/>
              </a:rPr>
              <a:t>Le cloud et la sécurité des données en ligne</a:t>
            </a:r>
            <a:endParaRPr b="1">
              <a:solidFill>
                <a:srgbClr val="D8D8D8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86" name="Google Shape;86;p24" descr="Une image contenant équipement électronique, circuit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63" y="2323223"/>
            <a:ext cx="11236271" cy="43923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4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6990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Internet, de quoi s’agit-il ?</a:t>
            </a:r>
            <a:endParaRPr/>
          </a:p>
        </p:txBody>
      </p:sp>
      <p:pic>
        <p:nvPicPr>
          <p:cNvPr id="137" name="Google Shape;137;p27" descr="Une image contenant tex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0" y="4930106"/>
            <a:ext cx="2192576" cy="130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0843" y="1457543"/>
            <a:ext cx="1286635" cy="2205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ne image contenant tex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9424" y="4930106"/>
            <a:ext cx="2192576" cy="130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0757" y="4512134"/>
            <a:ext cx="819392" cy="81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1075" y="4520410"/>
            <a:ext cx="819392" cy="819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/>
          <p:nvPr/>
        </p:nvSpPr>
        <p:spPr>
          <a:xfrm rot="1814890">
            <a:off x="6857766" y="4304926"/>
            <a:ext cx="2348904" cy="4667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2A81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 rot="-9002733">
            <a:off x="7159706" y="3714641"/>
            <a:ext cx="2348904" cy="4667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2A81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 rot="8995932">
            <a:off x="3054996" y="3986026"/>
            <a:ext cx="2348904" cy="4667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2A81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 rot="-1821691">
            <a:off x="2712088" y="3540250"/>
            <a:ext cx="2348904" cy="4667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2A81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346068" y="4074823"/>
            <a:ext cx="1800225" cy="437311"/>
          </a:xfrm>
          <a:prstGeom prst="flowChartAlternate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9941022" y="4074822"/>
            <a:ext cx="1800225" cy="437311"/>
          </a:xfrm>
          <a:prstGeom prst="flowChartAlternate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7070036" y="1537299"/>
            <a:ext cx="1800225" cy="437311"/>
          </a:xfrm>
          <a:prstGeom prst="flowChartAlternateProcess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"/>
          <p:cNvSpPr txBox="1">
            <a:spLocks noGrp="1"/>
          </p:cNvSpPr>
          <p:nvPr>
            <p:ph type="ctrTitle"/>
          </p:nvPr>
        </p:nvSpPr>
        <p:spPr>
          <a:xfrm>
            <a:off x="1349567" y="367509"/>
            <a:ext cx="9492866" cy="1522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fr-FR" sz="7200"/>
              <a:t>LE CLOUD</a:t>
            </a:r>
            <a:endParaRPr/>
          </a:p>
        </p:txBody>
      </p:sp>
      <p:grpSp>
        <p:nvGrpSpPr>
          <p:cNvPr id="157" name="Google Shape;157;p1"/>
          <p:cNvGrpSpPr/>
          <p:nvPr/>
        </p:nvGrpSpPr>
        <p:grpSpPr>
          <a:xfrm>
            <a:off x="362889" y="367510"/>
            <a:ext cx="730262" cy="1522379"/>
            <a:chOff x="588010" y="1106329"/>
            <a:chExt cx="1529214" cy="3187961"/>
          </a:xfrm>
        </p:grpSpPr>
        <p:sp>
          <p:nvSpPr>
            <p:cNvPr id="158" name="Google Shape;158;p1"/>
            <p:cNvSpPr/>
            <p:nvPr/>
          </p:nvSpPr>
          <p:spPr>
            <a:xfrm rot="-4799886">
              <a:off x="1083914" y="3331230"/>
              <a:ext cx="879143" cy="903430"/>
            </a:xfrm>
            <a:custGeom>
              <a:avLst/>
              <a:gdLst/>
              <a:ahLst/>
              <a:cxnLst/>
              <a:rect l="l" t="t" r="r" b="b"/>
              <a:pathLst>
                <a:path w="58" h="60" extrusionOk="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 rot="-4799886">
              <a:off x="869193" y="1989904"/>
              <a:ext cx="743890" cy="1195221"/>
            </a:xfrm>
            <a:custGeom>
              <a:avLst/>
              <a:gdLst/>
              <a:ahLst/>
              <a:cxnLst/>
              <a:rect l="l" t="t" r="r" b="b"/>
              <a:pathLst>
                <a:path w="49" h="79" extrusionOk="0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 rot="-4799886">
              <a:off x="1316205" y="967005"/>
              <a:ext cx="541011" cy="981989"/>
            </a:xfrm>
            <a:custGeom>
              <a:avLst/>
              <a:gdLst/>
              <a:ahLst/>
              <a:cxnLst/>
              <a:rect l="l" t="t" r="r" b="b"/>
              <a:pathLst>
                <a:path w="36" h="65" extrusionOk="0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1"/>
          <p:cNvGrpSpPr/>
          <p:nvPr/>
        </p:nvGrpSpPr>
        <p:grpSpPr>
          <a:xfrm>
            <a:off x="10974413" y="224455"/>
            <a:ext cx="683102" cy="1697329"/>
            <a:chOff x="10118013" y="861876"/>
            <a:chExt cx="1430459" cy="3554321"/>
          </a:xfrm>
        </p:grpSpPr>
        <p:sp>
          <p:nvSpPr>
            <p:cNvPr id="162" name="Google Shape;162;p1"/>
            <p:cNvSpPr/>
            <p:nvPr/>
          </p:nvSpPr>
          <p:spPr>
            <a:xfrm>
              <a:off x="10562739" y="2385730"/>
              <a:ext cx="985733" cy="504616"/>
            </a:xfrm>
            <a:custGeom>
              <a:avLst/>
              <a:gdLst/>
              <a:ahLst/>
              <a:cxnLst/>
              <a:rect l="l" t="t" r="r" b="b"/>
              <a:pathLst>
                <a:path w="66" h="34" extrusionOk="0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 rot="874527">
              <a:off x="10288245" y="954724"/>
              <a:ext cx="852074" cy="892781"/>
            </a:xfrm>
            <a:custGeom>
              <a:avLst/>
              <a:gdLst/>
              <a:ahLst/>
              <a:cxnLst/>
              <a:rect l="l" t="t" r="r" b="b"/>
              <a:pathLst>
                <a:path w="57" h="60" extrusionOk="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 rot="-969142">
              <a:off x="10224385" y="3437261"/>
              <a:ext cx="824227" cy="881691"/>
            </a:xfrm>
            <a:custGeom>
              <a:avLst/>
              <a:gdLst/>
              <a:ahLst/>
              <a:cxnLst/>
              <a:rect l="l" t="t" r="r" b="b"/>
              <a:pathLst>
                <a:path w="55" h="59" extrusionOk="0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1"/>
          <p:cNvSpPr/>
          <p:nvPr/>
        </p:nvSpPr>
        <p:spPr>
          <a:xfrm rot="5400000">
            <a:off x="4524375" y="-809624"/>
            <a:ext cx="3143251" cy="12192001"/>
          </a:xfrm>
          <a:custGeom>
            <a:avLst/>
            <a:gdLst/>
            <a:ahLst/>
            <a:cxnLst/>
            <a:rect l="l" t="t" r="r" b="b"/>
            <a:pathLst>
              <a:path w="2932134" h="12192000" extrusionOk="0">
                <a:moveTo>
                  <a:pt x="508" y="4431100"/>
                </a:moveTo>
                <a:cubicBezTo>
                  <a:pt x="-7698" y="2846728"/>
                  <a:pt x="85554" y="1238574"/>
                  <a:pt x="137030" y="177371"/>
                </a:cubicBezTo>
                <a:lnTo>
                  <a:pt x="145443" y="0"/>
                </a:lnTo>
                <a:lnTo>
                  <a:pt x="2932134" y="0"/>
                </a:lnTo>
                <a:lnTo>
                  <a:pt x="2932133" y="12192000"/>
                </a:lnTo>
                <a:lnTo>
                  <a:pt x="172151" y="12192000"/>
                </a:lnTo>
                <a:lnTo>
                  <a:pt x="169761" y="12180928"/>
                </a:lnTo>
                <a:cubicBezTo>
                  <a:pt x="169761" y="11800439"/>
                  <a:pt x="169761" y="10278492"/>
                  <a:pt x="169761" y="7234593"/>
                </a:cubicBezTo>
                <a:cubicBezTo>
                  <a:pt x="50398" y="6402277"/>
                  <a:pt x="5637" y="5421334"/>
                  <a:pt x="508" y="443110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"/>
          <p:cNvPicPr preferRelativeResize="0"/>
          <p:nvPr/>
        </p:nvPicPr>
        <p:blipFill rotWithShape="1">
          <a:blip r:embed="rId3">
            <a:alphaModFix/>
          </a:blip>
          <a:srcRect t="37331" b="13413"/>
          <a:stretch/>
        </p:blipFill>
        <p:spPr>
          <a:xfrm>
            <a:off x="20" y="2124079"/>
            <a:ext cx="12191980" cy="4008527"/>
          </a:xfrm>
          <a:custGeom>
            <a:avLst/>
            <a:gdLst/>
            <a:ahLst/>
            <a:cxnLst/>
            <a:rect l="l" t="t" r="r" b="b"/>
            <a:pathLst>
              <a:path w="12192000" h="4008527" extrusionOk="0">
                <a:moveTo>
                  <a:pt x="4189346" y="67"/>
                </a:moveTo>
                <a:cubicBezTo>
                  <a:pt x="6609616" y="-2813"/>
                  <a:pt x="11142685" y="89351"/>
                  <a:pt x="11767395" y="89351"/>
                </a:cubicBezTo>
                <a:cubicBezTo>
                  <a:pt x="11866707" y="89351"/>
                  <a:pt x="11953607" y="89351"/>
                  <a:pt x="12029645" y="89351"/>
                </a:cubicBezTo>
                <a:lnTo>
                  <a:pt x="12192000" y="89351"/>
                </a:lnTo>
                <a:lnTo>
                  <a:pt x="12192000" y="3985854"/>
                </a:lnTo>
                <a:lnTo>
                  <a:pt x="12191997" y="3985854"/>
                </a:lnTo>
                <a:lnTo>
                  <a:pt x="12191997" y="3974419"/>
                </a:lnTo>
                <a:lnTo>
                  <a:pt x="12184243" y="3974470"/>
                </a:lnTo>
                <a:cubicBezTo>
                  <a:pt x="11170126" y="3981070"/>
                  <a:pt x="9547540" y="3991630"/>
                  <a:pt x="6951408" y="4008527"/>
                </a:cubicBezTo>
                <a:cubicBezTo>
                  <a:pt x="6951408" y="4008527"/>
                  <a:pt x="6951408" y="4008527"/>
                  <a:pt x="3941397" y="3963467"/>
                </a:cubicBezTo>
                <a:cubicBezTo>
                  <a:pt x="3941397" y="3963467"/>
                  <a:pt x="3941397" y="3963467"/>
                  <a:pt x="1332721" y="3963467"/>
                </a:cubicBezTo>
                <a:cubicBezTo>
                  <a:pt x="1232387" y="3963467"/>
                  <a:pt x="831053" y="3963467"/>
                  <a:pt x="329384" y="3963467"/>
                </a:cubicBezTo>
                <a:lnTo>
                  <a:pt x="0" y="3969926"/>
                </a:lnTo>
                <a:lnTo>
                  <a:pt x="0" y="40691"/>
                </a:lnTo>
                <a:lnTo>
                  <a:pt x="20858" y="40713"/>
                </a:lnTo>
                <a:cubicBezTo>
                  <a:pt x="1271033" y="41633"/>
                  <a:pt x="2406326" y="39179"/>
                  <a:pt x="2925316" y="19546"/>
                </a:cubicBezTo>
                <a:cubicBezTo>
                  <a:pt x="3184813" y="6458"/>
                  <a:pt x="3630821" y="732"/>
                  <a:pt x="4189346" y="6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7" name="Google Shape;167;p1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Définition :</a:t>
            </a:r>
            <a:endParaRPr/>
          </a:p>
        </p:txBody>
      </p:sp>
      <p:sp>
        <p:nvSpPr>
          <p:cNvPr id="174" name="Google Shape;174;p2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4991962" cy="321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Nuage en français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Des services qui vous suivent partout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En réalité, des datacenters au quatre coins du globe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Accessible via les internets</a:t>
            </a:r>
            <a:endParaRPr/>
          </a:p>
        </p:txBody>
      </p:sp>
      <p:pic>
        <p:nvPicPr>
          <p:cNvPr id="175" name="Google Shape;175;p2" descr="Une image contenant texte, ordinateur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l="28895" r="24657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 extrusionOk="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6" name="Google Shape;176;p2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Utilités :</a:t>
            </a:r>
            <a:endParaRPr/>
          </a:p>
        </p:txBody>
      </p:sp>
      <p:sp>
        <p:nvSpPr>
          <p:cNvPr id="182" name="Google Shape;182;p3"/>
          <p:cNvSpPr txBox="1">
            <a:spLocks noGrp="1"/>
          </p:cNvSpPr>
          <p:nvPr>
            <p:ph type="body" idx="1"/>
          </p:nvPr>
        </p:nvSpPr>
        <p:spPr>
          <a:xfrm>
            <a:off x="731837" y="2388400"/>
            <a:ext cx="10728325" cy="190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Stockage (Base de données, données utilisateurs, etc…)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Hébergement  (Site web, environnement de dev, serveur, etc…)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Supercalculateur (Analyse de données, bot, etc…)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Messagerie (email, messagerie instantanée)</a:t>
            </a:r>
            <a:endParaRPr/>
          </a:p>
        </p:txBody>
      </p:sp>
      <p:sp>
        <p:nvSpPr>
          <p:cNvPr id="183" name="Google Shape;183;p3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"/>
          <p:cNvSpPr txBox="1"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Avantages :</a:t>
            </a:r>
            <a:endParaRPr/>
          </a:p>
        </p:txBody>
      </p:sp>
      <p:pic>
        <p:nvPicPr>
          <p:cNvPr id="191" name="Google Shape;191;p4" descr="Une image contenant stade, scène, intérieur, laser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l="23092" r="19443" b="-1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 extrusionOk="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2" name="Google Shape;192;p4"/>
          <p:cNvSpPr txBox="1">
            <a:spLocks noGrp="1"/>
          </p:cNvSpPr>
          <p:nvPr>
            <p:ph type="body" idx="1"/>
          </p:nvPr>
        </p:nvSpPr>
        <p:spPr>
          <a:xfrm>
            <a:off x="6480000" y="2541600"/>
            <a:ext cx="4991962" cy="3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Accès à ses données n’importe où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Investissement dans des serveurs réduit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Disponibilité des données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Payer que ce qu’on consomme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Augmentation des capacités en un clic (ou automatique)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Liberté de changer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Simplicité</a:t>
            </a:r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Inconvénients :</a:t>
            </a:r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4548188" y="633600"/>
            <a:ext cx="6900137" cy="128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Confidentialité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Nécessite un accès réseau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Dépendant de l’architecture de l’hébergeur</a:t>
            </a:r>
            <a:endParaRPr/>
          </a:p>
          <a:p>
            <a:pPr marL="228600" lvl="0" indent="-101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02" name="Google Shape;202;p5" descr="Une image contenant texte, nature, ciel nocturn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t="15387" b="5401"/>
          <a:stretch/>
        </p:blipFill>
        <p:spPr>
          <a:xfrm>
            <a:off x="20" y="2584536"/>
            <a:ext cx="12191980" cy="4273465"/>
          </a:xfrm>
          <a:custGeom>
            <a:avLst/>
            <a:gdLst/>
            <a:ahLst/>
            <a:cxnLst/>
            <a:rect l="l" t="t" r="r" b="b"/>
            <a:pathLst>
              <a:path w="12192000" h="4273465" extrusionOk="0">
                <a:moveTo>
                  <a:pt x="5674827" y="107"/>
                </a:moveTo>
                <a:cubicBezTo>
                  <a:pt x="6770307" y="-2269"/>
                  <a:pt x="8062055" y="35744"/>
                  <a:pt x="8986322" y="35744"/>
                </a:cubicBezTo>
                <a:cubicBezTo>
                  <a:pt x="10233527" y="52639"/>
                  <a:pt x="11168930" y="69533"/>
                  <a:pt x="12015248" y="52639"/>
                </a:cubicBezTo>
                <a:lnTo>
                  <a:pt x="12192000" y="60460"/>
                </a:lnTo>
                <a:lnTo>
                  <a:pt x="12192000" y="4273465"/>
                </a:lnTo>
                <a:lnTo>
                  <a:pt x="0" y="4273465"/>
                </a:lnTo>
                <a:lnTo>
                  <a:pt x="0" y="65877"/>
                </a:lnTo>
                <a:lnTo>
                  <a:pt x="107413" y="52639"/>
                </a:lnTo>
                <a:cubicBezTo>
                  <a:pt x="716168" y="1955"/>
                  <a:pt x="1725810" y="137111"/>
                  <a:pt x="4665650" y="18850"/>
                </a:cubicBezTo>
                <a:cubicBezTo>
                  <a:pt x="4966315" y="6179"/>
                  <a:pt x="5309667" y="899"/>
                  <a:pt x="5674827" y="10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3" name="Google Shape;203;p5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 txBox="1">
            <a:spLocks noGrp="1"/>
          </p:cNvSpPr>
          <p:nvPr>
            <p:ph type="title"/>
          </p:nvPr>
        </p:nvSpPr>
        <p:spPr>
          <a:xfrm>
            <a:off x="720001" y="619200"/>
            <a:ext cx="4488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fr-FR" sz="5400"/>
              <a:t>Hébergeurs :</a:t>
            </a:r>
            <a:endParaRPr/>
          </a:p>
        </p:txBody>
      </p:sp>
      <p:sp>
        <p:nvSpPr>
          <p:cNvPr id="212" name="Google Shape;212;p6"/>
          <p:cNvSpPr/>
          <p:nvPr/>
        </p:nvSpPr>
        <p:spPr>
          <a:xfrm>
            <a:off x="500" y="2427176"/>
            <a:ext cx="12191501" cy="4430825"/>
          </a:xfrm>
          <a:custGeom>
            <a:avLst/>
            <a:gdLst/>
            <a:ahLst/>
            <a:cxnLst/>
            <a:rect l="l" t="t" r="r" b="b"/>
            <a:pathLst>
              <a:path w="12191501" h="4430825" extrusionOk="0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6" descr="Une image contenant texte, arts de la table, assiette, vaissell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0" y="3973198"/>
            <a:ext cx="2412081" cy="1441218"/>
          </a:xfrm>
          <a:custGeom>
            <a:avLst/>
            <a:gdLst/>
            <a:ahLst/>
            <a:cxnLst/>
            <a:rect l="l" t="t" r="r" b="b"/>
            <a:pathLst>
              <a:path w="2412081" h="3501162" extrusionOk="0">
                <a:moveTo>
                  <a:pt x="0" y="0"/>
                </a:moveTo>
                <a:lnTo>
                  <a:pt x="2412081" y="0"/>
                </a:lnTo>
                <a:lnTo>
                  <a:pt x="2412081" y="3501162"/>
                </a:lnTo>
                <a:lnTo>
                  <a:pt x="0" y="350116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2081" y="4211391"/>
            <a:ext cx="2412081" cy="964832"/>
          </a:xfrm>
          <a:custGeom>
            <a:avLst/>
            <a:gdLst/>
            <a:ahLst/>
            <a:cxnLst/>
            <a:rect l="l" t="t" r="r" b="b"/>
            <a:pathLst>
              <a:path w="2412081" h="3501162" extrusionOk="0">
                <a:moveTo>
                  <a:pt x="0" y="0"/>
                </a:moveTo>
                <a:lnTo>
                  <a:pt x="2412081" y="0"/>
                </a:lnTo>
                <a:lnTo>
                  <a:pt x="2412081" y="3501162"/>
                </a:lnTo>
                <a:lnTo>
                  <a:pt x="0" y="350116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5" name="Google Shape;215;p6" descr="Une image contenant texte, clipart&#10;&#10;Description générée automatique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4162" y="4271693"/>
            <a:ext cx="2412081" cy="844228"/>
          </a:xfrm>
          <a:custGeom>
            <a:avLst/>
            <a:gdLst/>
            <a:ahLst/>
            <a:cxnLst/>
            <a:rect l="l" t="t" r="r" b="b"/>
            <a:pathLst>
              <a:path w="2412081" h="3501162" extrusionOk="0">
                <a:moveTo>
                  <a:pt x="0" y="0"/>
                </a:moveTo>
                <a:lnTo>
                  <a:pt x="2412081" y="0"/>
                </a:lnTo>
                <a:lnTo>
                  <a:pt x="2412081" y="3501162"/>
                </a:lnTo>
                <a:lnTo>
                  <a:pt x="0" y="350116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36242" y="4344055"/>
            <a:ext cx="2412081" cy="699503"/>
          </a:xfrm>
          <a:custGeom>
            <a:avLst/>
            <a:gdLst/>
            <a:ahLst/>
            <a:cxnLst/>
            <a:rect l="l" t="t" r="r" b="b"/>
            <a:pathLst>
              <a:path w="2412081" h="3501162" extrusionOk="0">
                <a:moveTo>
                  <a:pt x="0" y="0"/>
                </a:moveTo>
                <a:lnTo>
                  <a:pt x="2412081" y="0"/>
                </a:lnTo>
                <a:lnTo>
                  <a:pt x="2412081" y="3501162"/>
                </a:lnTo>
                <a:lnTo>
                  <a:pt x="0" y="350116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7" name="Google Shape;217;p6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7" descr="Une image contenant camion, extérieur, ciel, rou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566" y="1695412"/>
            <a:ext cx="6017336" cy="300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 descr="Une image contenant équipement électroniqu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8767" y="1695412"/>
            <a:ext cx="2616233" cy="300866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"/>
          <p:cNvSpPr/>
          <p:nvPr/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58000">
                <a:srgbClr val="000000">
                  <a:alpha val="29019"/>
                </a:srgbClr>
              </a:gs>
              <a:gs pos="100000">
                <a:srgbClr val="000000">
                  <a:alpha val="29019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6480000" y="1449388"/>
            <a:ext cx="5015638" cy="207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fr-FR" sz="5600"/>
              <a:t>Les utilisateurs du cloud :</a:t>
            </a:r>
            <a:endParaRPr/>
          </a:p>
        </p:txBody>
      </p:sp>
      <p:sp>
        <p:nvSpPr>
          <p:cNvPr id="232" name="Google Shape;232;p8"/>
          <p:cNvSpPr txBox="1">
            <a:spLocks noGrp="1"/>
          </p:cNvSpPr>
          <p:nvPr>
            <p:ph type="body" idx="1"/>
          </p:nvPr>
        </p:nvSpPr>
        <p:spPr>
          <a:xfrm>
            <a:off x="6480000" y="3830398"/>
            <a:ext cx="5015638" cy="121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>
                <a:solidFill>
                  <a:schemeClr val="lt1"/>
                </a:solidFill>
              </a:rPr>
              <a:t>Tout le monde !</a:t>
            </a:r>
            <a:endParaRPr/>
          </a:p>
        </p:txBody>
      </p:sp>
      <p:grpSp>
        <p:nvGrpSpPr>
          <p:cNvPr id="233" name="Google Shape;233;p8"/>
          <p:cNvGrpSpPr/>
          <p:nvPr/>
        </p:nvGrpSpPr>
        <p:grpSpPr>
          <a:xfrm>
            <a:off x="7774263" y="286753"/>
            <a:ext cx="2172608" cy="771782"/>
            <a:chOff x="4475991" y="462098"/>
            <a:chExt cx="3102496" cy="1102109"/>
          </a:xfrm>
        </p:grpSpPr>
        <p:sp>
          <p:nvSpPr>
            <p:cNvPr id="234" name="Google Shape;234;p8"/>
            <p:cNvSpPr/>
            <p:nvPr/>
          </p:nvSpPr>
          <p:spPr>
            <a:xfrm rot="600114">
              <a:off x="4532666" y="754398"/>
              <a:ext cx="694205" cy="713383"/>
            </a:xfrm>
            <a:custGeom>
              <a:avLst/>
              <a:gdLst/>
              <a:ahLst/>
              <a:cxnLst/>
              <a:rect l="l" t="t" r="r" b="b"/>
              <a:pathLst>
                <a:path w="58" h="60" extrusionOk="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 rot="600114">
              <a:off x="5791465" y="505937"/>
              <a:ext cx="587404" cy="943792"/>
            </a:xfrm>
            <a:custGeom>
              <a:avLst/>
              <a:gdLst/>
              <a:ahLst/>
              <a:cxnLst/>
              <a:rect l="l" t="t" r="r" b="b"/>
              <a:pathLst>
                <a:path w="49" h="79" extrusionOk="0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 rot="600114">
              <a:off x="7087193" y="757585"/>
              <a:ext cx="427203" cy="775416"/>
            </a:xfrm>
            <a:custGeom>
              <a:avLst/>
              <a:gdLst/>
              <a:ahLst/>
              <a:cxnLst/>
              <a:rect l="l" t="t" r="r" b="b"/>
              <a:pathLst>
                <a:path w="36" h="65" extrusionOk="0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8"/>
          <p:cNvGrpSpPr/>
          <p:nvPr/>
        </p:nvGrpSpPr>
        <p:grpSpPr>
          <a:xfrm>
            <a:off x="7813947" y="5450653"/>
            <a:ext cx="2218352" cy="641300"/>
            <a:chOff x="4475992" y="5003195"/>
            <a:chExt cx="3167821" cy="915780"/>
          </a:xfrm>
        </p:grpSpPr>
        <p:sp>
          <p:nvSpPr>
            <p:cNvPr id="238" name="Google Shape;238;p8"/>
            <p:cNvSpPr/>
            <p:nvPr/>
          </p:nvSpPr>
          <p:spPr>
            <a:xfrm rot="5400000">
              <a:off x="5690691" y="5352589"/>
              <a:ext cx="749228" cy="383544"/>
            </a:xfrm>
            <a:custGeom>
              <a:avLst/>
              <a:gdLst/>
              <a:ahLst/>
              <a:cxnLst/>
              <a:rect l="l" t="t" r="r" b="b"/>
              <a:pathLst>
                <a:path w="66" h="34" extrusionOk="0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 rot="6274527">
              <a:off x="6910134" y="5062687"/>
              <a:ext cx="647637" cy="678578"/>
            </a:xfrm>
            <a:custGeom>
              <a:avLst/>
              <a:gdLst/>
              <a:ahLst/>
              <a:cxnLst/>
              <a:rect l="l" t="t" r="r" b="b"/>
              <a:pathLst>
                <a:path w="57" h="60" extrusionOk="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 rot="4430858">
              <a:off x="4571743" y="5071596"/>
              <a:ext cx="626472" cy="670149"/>
            </a:xfrm>
            <a:custGeom>
              <a:avLst/>
              <a:gdLst/>
              <a:ahLst/>
              <a:cxnLst/>
              <a:rect l="l" t="t" r="r" b="b"/>
              <a:pathLst>
                <a:path w="55" h="59" extrusionOk="0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1" name="Google Shape;241;p8" descr="Une image contenant jouet, tabl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31" y="862412"/>
            <a:ext cx="4967207" cy="4967207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242" name="Google Shape;242;p8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 txBox="1"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Métiers :</a:t>
            </a:r>
            <a:endParaRPr/>
          </a:p>
        </p:txBody>
      </p:sp>
      <p:pic>
        <p:nvPicPr>
          <p:cNvPr id="250" name="Google Shape;250;p10" descr="Une image contenant tex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l="13229" r="43728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 extrusionOk="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1" name="Google Shape;251;p10"/>
          <p:cNvSpPr txBox="1">
            <a:spLocks noGrp="1"/>
          </p:cNvSpPr>
          <p:nvPr>
            <p:ph type="body" idx="1"/>
          </p:nvPr>
        </p:nvSpPr>
        <p:spPr>
          <a:xfrm>
            <a:off x="6480000" y="2541601"/>
            <a:ext cx="4991962" cy="29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Administrateur Cloud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Ingénieurs DevOps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Architecte informatique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Ingénieur réseau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Chef de projet Cloud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Développeur Cloud</a:t>
            </a:r>
            <a:endParaRPr/>
          </a:p>
        </p:txBody>
      </p:sp>
      <p:sp>
        <p:nvSpPr>
          <p:cNvPr id="252" name="Google Shape;252;p1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1"/>
          </p:nvPr>
        </p:nvSpPr>
        <p:spPr>
          <a:xfrm>
            <a:off x="731850" y="1551930"/>
            <a:ext cx="107283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3200"/>
          </a:p>
          <a:p>
            <a:pPr marL="7429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romanUcPeriod"/>
            </a:pPr>
            <a:r>
              <a:rPr lang="fr-FR" sz="3200"/>
              <a:t>Une donnée c’est quoi ?</a:t>
            </a:r>
            <a:endParaRPr/>
          </a:p>
          <a:p>
            <a:pPr marL="7429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romanUcPeriod"/>
            </a:pPr>
            <a:r>
              <a:rPr lang="fr-FR" sz="3200"/>
              <a:t>Internet, de quoi s’agit-il ?</a:t>
            </a:r>
            <a:endParaRPr/>
          </a:p>
          <a:p>
            <a:pPr marL="7429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romanUcPeriod"/>
            </a:pPr>
            <a:r>
              <a:rPr lang="fr-FR" sz="3200"/>
              <a:t>Le Cloud</a:t>
            </a:r>
            <a:endParaRPr/>
          </a:p>
          <a:p>
            <a:pPr marL="7429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romanUcPeriod"/>
            </a:pPr>
            <a:r>
              <a:rPr lang="fr-FR" sz="3200"/>
              <a:t>La Sécurité des données</a:t>
            </a:r>
            <a:endParaRPr/>
          </a:p>
          <a:p>
            <a:pPr marL="7429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romanUcPeriod"/>
            </a:pPr>
            <a:r>
              <a:rPr lang="fr-FR" sz="3200"/>
              <a:t>Conclusion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La sécurité des données sur internet</a:t>
            </a:r>
            <a:endParaRPr/>
          </a:p>
        </p:txBody>
      </p:sp>
      <p:sp>
        <p:nvSpPr>
          <p:cNvPr id="258" name="Google Shape;258;p11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469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400"/>
              <a:t>Types d’attaques</a:t>
            </a:r>
            <a:endParaRPr sz="2400"/>
          </a:p>
          <a:p>
            <a:pPr marL="469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400"/>
              <a:t>Utilisations de vos données</a:t>
            </a:r>
            <a:endParaRPr sz="2400"/>
          </a:p>
          <a:p>
            <a:pPr marL="469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400"/>
              <a:t>Comment se protéger ?</a:t>
            </a:r>
            <a:endParaRPr sz="2400"/>
          </a:p>
        </p:txBody>
      </p:sp>
      <p:pic>
        <p:nvPicPr>
          <p:cNvPr id="259" name="Google Shape;2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5590" y="2302839"/>
            <a:ext cx="5587223" cy="3704896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sp>
        <p:nvSpPr>
          <p:cNvPr id="260" name="Google Shape;260;p11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720000" y="390600"/>
            <a:ext cx="10728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La sécurité des données : les types d’attaques :</a:t>
            </a:r>
            <a:endParaRPr sz="3200"/>
          </a:p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2400"/>
              <a:t>   </a:t>
            </a:r>
            <a:endParaRPr sz="2400"/>
          </a:p>
        </p:txBody>
      </p:sp>
      <p:sp>
        <p:nvSpPr>
          <p:cNvPr id="266" name="Google Shape;266;p28"/>
          <p:cNvSpPr txBox="1">
            <a:spLocks noGrp="1"/>
          </p:cNvSpPr>
          <p:nvPr>
            <p:ph type="body" idx="1"/>
          </p:nvPr>
        </p:nvSpPr>
        <p:spPr>
          <a:xfrm>
            <a:off x="720000" y="1942695"/>
            <a:ext cx="5003700" cy="3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SPAM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Tracking (IP Tracking)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Phishing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Spyware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Ransomware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Botnet (DDOS)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Malvertising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Ingénierie Sociale (3 types)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etc...</a:t>
            </a:r>
            <a:endParaRPr sz="1900"/>
          </a:p>
        </p:txBody>
      </p:sp>
      <p:sp>
        <p:nvSpPr>
          <p:cNvPr id="267" name="Google Shape;267;p28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  <p:pic>
        <p:nvPicPr>
          <p:cNvPr id="268" name="Google Shape;2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9375" y="1510609"/>
            <a:ext cx="3335680" cy="217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7265" y="4087800"/>
            <a:ext cx="3595500" cy="2178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196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612600" y="619200"/>
            <a:ext cx="54822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Conséquences :</a:t>
            </a:r>
            <a:endParaRPr sz="3200"/>
          </a:p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2700"/>
              <a:t>(l’utilisation de vos données)</a:t>
            </a:r>
            <a:endParaRPr sz="1900"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612600" y="2162050"/>
            <a:ext cx="4992000" cy="41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Revente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Ciblage publicitaire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Escroquerie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Usurpation d'identité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Chantage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Causer du tort à vous ou votre entourage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Accéder à vos comptes</a:t>
            </a:r>
            <a:endParaRPr sz="1900"/>
          </a:p>
        </p:txBody>
      </p:sp>
      <p:sp>
        <p:nvSpPr>
          <p:cNvPr id="278" name="Google Shape;278;p29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225" y="1707136"/>
            <a:ext cx="6173400" cy="3443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690025" y="1181988"/>
            <a:ext cx="4397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Un exemple d’attaque :</a:t>
            </a:r>
            <a:endParaRPr sz="3200"/>
          </a:p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2300"/>
              <a:t>      (la fraude au président)</a:t>
            </a:r>
            <a:endParaRPr sz="2300"/>
          </a:p>
        </p:txBody>
      </p:sp>
      <p:sp>
        <p:nvSpPr>
          <p:cNvPr id="287" name="Google Shape;287;p30"/>
          <p:cNvSpPr txBox="1">
            <a:spLocks noGrp="1"/>
          </p:cNvSpPr>
          <p:nvPr>
            <p:ph type="body" idx="1"/>
          </p:nvPr>
        </p:nvSpPr>
        <p:spPr>
          <a:xfrm>
            <a:off x="480625" y="2999025"/>
            <a:ext cx="4816200" cy="3287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/>
              <a:t>Collecte d’information (réseaux sociaux, ingénierie sociale, etc.)</a:t>
            </a:r>
            <a:endParaRPr sz="1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fr-FR" sz="1900"/>
              <a:t>Appel pour demande de virement urgent (opération financière, etc.)</a:t>
            </a:r>
            <a:endParaRPr sz="19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fr-FR" sz="1900"/>
              <a:t>Sous la pression, le virement est effectué</a:t>
            </a:r>
            <a:endParaRPr sz="19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fr-FR" sz="1900"/>
              <a:t>L’argent est transféré sur un compte à l’étranger</a:t>
            </a:r>
            <a:endParaRPr sz="1900"/>
          </a:p>
        </p:txBody>
      </p:sp>
      <p:pic>
        <p:nvPicPr>
          <p:cNvPr id="288" name="Google Shape;288;p30"/>
          <p:cNvPicPr preferRelativeResize="0"/>
          <p:nvPr/>
        </p:nvPicPr>
        <p:blipFill rotWithShape="1">
          <a:blip r:embed="rId3">
            <a:alphaModFix/>
          </a:blip>
          <a:srcRect l="16570" r="17907"/>
          <a:stretch/>
        </p:blipFill>
        <p:spPr>
          <a:xfrm>
            <a:off x="5451775" y="0"/>
            <a:ext cx="67402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 rotWithShape="1">
          <a:blip r:embed="rId4">
            <a:alphaModFix/>
          </a:blip>
          <a:srcRect l="30130" t="12069" r="32138" b="26814"/>
          <a:stretch/>
        </p:blipFill>
        <p:spPr>
          <a:xfrm>
            <a:off x="461425" y="228638"/>
            <a:ext cx="768700" cy="83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0113" y="320063"/>
            <a:ext cx="855594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3400" y="320075"/>
            <a:ext cx="2153458" cy="6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740100" y="1901500"/>
            <a:ext cx="46758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000"/>
              <a:t>Avant tout :</a:t>
            </a:r>
            <a:endParaRPr sz="2200"/>
          </a:p>
        </p:txBody>
      </p:sp>
      <p:sp>
        <p:nvSpPr>
          <p:cNvPr id="300" name="Google Shape;300;p31"/>
          <p:cNvSpPr txBox="1">
            <a:spLocks noGrp="1"/>
          </p:cNvSpPr>
          <p:nvPr>
            <p:ph type="body" idx="1"/>
          </p:nvPr>
        </p:nvSpPr>
        <p:spPr>
          <a:xfrm>
            <a:off x="917400" y="3228850"/>
            <a:ext cx="4420200" cy="1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Être informé et sensibilisé aux risques (pourquoi faire telle action ?)</a:t>
            </a:r>
            <a:endParaRPr sz="1900"/>
          </a:p>
        </p:txBody>
      </p:sp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03" name="Google Shape;303;p31"/>
          <p:cNvPicPr preferRelativeResize="0"/>
          <p:nvPr/>
        </p:nvPicPr>
        <p:blipFill rotWithShape="1">
          <a:blip r:embed="rId3">
            <a:alphaModFix/>
          </a:blip>
          <a:srcRect b="10241"/>
          <a:stretch/>
        </p:blipFill>
        <p:spPr>
          <a:xfrm>
            <a:off x="6063000" y="1520951"/>
            <a:ext cx="4917675" cy="3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587700" y="1444300"/>
            <a:ext cx="5994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000"/>
              <a:t>Sur votre utilisation quotidienne :</a:t>
            </a:r>
            <a:endParaRPr sz="2200"/>
          </a:p>
        </p:txBody>
      </p:sp>
      <p:sp>
        <p:nvSpPr>
          <p:cNvPr id="311" name="Google Shape;311;p32"/>
          <p:cNvSpPr txBox="1">
            <a:spLocks noGrp="1"/>
          </p:cNvSpPr>
          <p:nvPr>
            <p:ph type="body" idx="1"/>
          </p:nvPr>
        </p:nvSpPr>
        <p:spPr>
          <a:xfrm>
            <a:off x="765000" y="2771650"/>
            <a:ext cx="4992000" cy="27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Ne pas se connecter à un WIFI ouvert sans VPN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Ne communiquer ses identifiants à personne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Ne jamais réutiliser le même mot de passe 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Utiliser un mot de passe fort</a:t>
            </a:r>
            <a:endParaRPr sz="1900"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325" y="1733200"/>
            <a:ext cx="381000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0" y="30476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 txBox="1">
            <a:spLocks noGrp="1"/>
          </p:cNvSpPr>
          <p:nvPr>
            <p:ph type="title"/>
          </p:nvPr>
        </p:nvSpPr>
        <p:spPr>
          <a:xfrm>
            <a:off x="536400" y="1803200"/>
            <a:ext cx="54822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Sur votre machine :</a:t>
            </a:r>
            <a:endParaRPr sz="2400"/>
          </a:p>
        </p:txBody>
      </p:sp>
      <p:sp>
        <p:nvSpPr>
          <p:cNvPr id="322" name="Google Shape;322;p33"/>
          <p:cNvSpPr txBox="1">
            <a:spLocks noGrp="1"/>
          </p:cNvSpPr>
          <p:nvPr>
            <p:ph type="body" idx="1"/>
          </p:nvPr>
        </p:nvSpPr>
        <p:spPr>
          <a:xfrm>
            <a:off x="536400" y="2847850"/>
            <a:ext cx="5353200" cy="2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Installer un antivirus (utile, mais pas suffisant) 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Mettre à jour son système et ses logiciels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N’installer les logiciels que depuis le site de l’éditeur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Sauvegarder régulièrement vos données (cloud par exemple)</a:t>
            </a:r>
            <a:endParaRPr/>
          </a:p>
          <a:p>
            <a:pPr marL="228600" lvl="0" indent="-107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endParaRPr sz="1900"/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650" y="1955388"/>
            <a:ext cx="5482200" cy="361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612600" y="1465100"/>
            <a:ext cx="54822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Sur votre navigateur :</a:t>
            </a:r>
            <a:endParaRPr sz="2400"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612600" y="2528550"/>
            <a:ext cx="4992000" cy="3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N’entrer des données sur un site que s’il est en HTTPS (cadenas vert)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Vider régulièrement le cache et l'historique de navigation (ou navigation privée)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Ne pas enregistrer ses mots de passe dans son navigateur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Se déconnecter de tout site et ne se connecter si possible que sur un ordinateur personnel</a:t>
            </a:r>
            <a:endParaRPr sz="1900"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525" y="1007900"/>
            <a:ext cx="1852406" cy="18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4039" y="1036698"/>
            <a:ext cx="1852402" cy="177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4525" y="3855700"/>
            <a:ext cx="1852404" cy="177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3957" y="3826902"/>
            <a:ext cx="1912568" cy="1830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5"/>
          <p:cNvSpPr txBox="1">
            <a:spLocks noGrp="1"/>
          </p:cNvSpPr>
          <p:nvPr>
            <p:ph type="title"/>
          </p:nvPr>
        </p:nvSpPr>
        <p:spPr>
          <a:xfrm>
            <a:off x="841200" y="1772263"/>
            <a:ext cx="54822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Pour vos mails :</a:t>
            </a:r>
            <a:endParaRPr sz="2400"/>
          </a:p>
        </p:txBody>
      </p:sp>
      <p:sp>
        <p:nvSpPr>
          <p:cNvPr id="347" name="Google Shape;347;p35"/>
          <p:cNvSpPr txBox="1">
            <a:spLocks noGrp="1"/>
          </p:cNvSpPr>
          <p:nvPr>
            <p:ph type="body" idx="1"/>
          </p:nvPr>
        </p:nvSpPr>
        <p:spPr>
          <a:xfrm>
            <a:off x="841200" y="2847850"/>
            <a:ext cx="4992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Utiliser un logiciel client plutôt qu’un service de webmail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Vérifier l’identité de son interlocuteur (adresse mail, nom de domaine)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Ne pas cliquer sur des liens ou ouvrir les pièces jointes d’un mail sans être sûr</a:t>
            </a:r>
            <a:endParaRPr sz="1900"/>
          </a:p>
        </p:txBody>
      </p:sp>
      <p:sp>
        <p:nvSpPr>
          <p:cNvPr id="348" name="Google Shape;348;p35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50" name="Google Shape;3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419" y="1073350"/>
            <a:ext cx="2162667" cy="144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500" y="3380760"/>
            <a:ext cx="2774500" cy="2548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612600" y="1617500"/>
            <a:ext cx="54822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Pour vos réseaux sociaux :</a:t>
            </a:r>
            <a:endParaRPr sz="2400"/>
          </a:p>
        </p:txBody>
      </p:sp>
      <p:sp>
        <p:nvSpPr>
          <p:cNvPr id="359" name="Google Shape;359;p36"/>
          <p:cNvSpPr txBox="1">
            <a:spLocks noGrp="1"/>
          </p:cNvSpPr>
          <p:nvPr>
            <p:ph type="body" idx="1"/>
          </p:nvPr>
        </p:nvSpPr>
        <p:spPr>
          <a:xfrm>
            <a:off x="612600" y="2771650"/>
            <a:ext cx="4992000" cy="28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Faire attention aux données partagées sur Internet (réseaux sociaux, formulaire, etc.)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Paramétrer la confidentialité de ses réseaux sociaux, etc.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N’inviter que les personnes que vous connaissez</a:t>
            </a:r>
            <a:endParaRPr sz="1900"/>
          </a:p>
        </p:txBody>
      </p:sp>
      <p:sp>
        <p:nvSpPr>
          <p:cNvPr id="360" name="Google Shape;360;p36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/>
              <a:t>Comment se protéger ?</a:t>
            </a:r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075" y="1176725"/>
            <a:ext cx="1883775" cy="18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2250" y="860300"/>
            <a:ext cx="2516624" cy="25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411" y="4001975"/>
            <a:ext cx="1997100" cy="199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7013" y="3886438"/>
            <a:ext cx="2107100" cy="21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9d4222eb7_0_0"/>
          <p:cNvSpPr txBox="1">
            <a:spLocks noGrp="1"/>
          </p:cNvSpPr>
          <p:nvPr>
            <p:ph type="ctrTitle"/>
          </p:nvPr>
        </p:nvSpPr>
        <p:spPr>
          <a:xfrm>
            <a:off x="2639976" y="884400"/>
            <a:ext cx="6912000" cy="17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fr-FR"/>
              <a:t>Une donnée c’est quoi ?</a:t>
            </a:r>
            <a:endParaRPr/>
          </a:p>
        </p:txBody>
      </p:sp>
      <p:sp>
        <p:nvSpPr>
          <p:cNvPr id="100" name="Google Shape;100;ga9d4222eb7_0_0"/>
          <p:cNvSpPr txBox="1">
            <a:spLocks noGrp="1"/>
          </p:cNvSpPr>
          <p:nvPr>
            <p:ph type="subTitle" idx="1"/>
          </p:nvPr>
        </p:nvSpPr>
        <p:spPr>
          <a:xfrm>
            <a:off x="2640013" y="3799133"/>
            <a:ext cx="6912000" cy="19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fr-FR"/>
              <a:t>RGPD: Règlement général sur le protection des données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fr-FR"/>
              <a:t>CNIL: Commission nationale de l’informatique et des libertés</a:t>
            </a:r>
            <a:endParaRPr/>
          </a:p>
        </p:txBody>
      </p:sp>
      <p:pic>
        <p:nvPicPr>
          <p:cNvPr id="101" name="Google Shape;101;ga9d4222eb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6561" y="4784039"/>
            <a:ext cx="2639975" cy="176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a9d4222eb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464" y="4784033"/>
            <a:ext cx="2639976" cy="17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a9d4222eb7_0_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3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7"/>
          <p:cNvSpPr txBox="1">
            <a:spLocks noGrp="1"/>
          </p:cNvSpPr>
          <p:nvPr>
            <p:ph type="title"/>
          </p:nvPr>
        </p:nvSpPr>
        <p:spPr>
          <a:xfrm>
            <a:off x="612600" y="1785350"/>
            <a:ext cx="54822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La bonne décision :</a:t>
            </a:r>
            <a:endParaRPr sz="2400"/>
          </a:p>
        </p:txBody>
      </p:sp>
      <p:sp>
        <p:nvSpPr>
          <p:cNvPr id="373" name="Google Shape;373;p37"/>
          <p:cNvSpPr txBox="1">
            <a:spLocks noGrp="1"/>
          </p:cNvSpPr>
          <p:nvPr>
            <p:ph type="body" idx="1"/>
          </p:nvPr>
        </p:nvSpPr>
        <p:spPr>
          <a:xfrm>
            <a:off x="612600" y="2847850"/>
            <a:ext cx="4992000" cy="2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Toujours contacter un sachant en cas de doute</a:t>
            </a:r>
            <a:endParaRPr sz="19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fr-FR" sz="1900"/>
              <a:t>En cas d’incident (victime), contacter un organisme qualifié (consulter le site de l’ANSSI pour trouver le service correspondant)</a:t>
            </a:r>
            <a:endParaRPr sz="1900"/>
          </a:p>
        </p:txBody>
      </p:sp>
      <p:sp>
        <p:nvSpPr>
          <p:cNvPr id="374" name="Google Shape;374;p37"/>
          <p:cNvSpPr txBox="1">
            <a:spLocks noGrp="1"/>
          </p:cNvSpPr>
          <p:nvPr>
            <p:ph type="sldNum" idx="12"/>
          </p:nvPr>
        </p:nvSpPr>
        <p:spPr>
          <a:xfrm>
            <a:off x="10882313" y="6214200"/>
            <a:ext cx="1187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/>
          </p:nvPr>
        </p:nvSpPr>
        <p:spPr>
          <a:xfrm>
            <a:off x="353700" y="287900"/>
            <a:ext cx="6152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 dirty="0"/>
              <a:t>Comment se protéger ?</a:t>
            </a:r>
            <a:endParaRPr dirty="0"/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025" y="1108025"/>
            <a:ext cx="6695126" cy="46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9d4222eb7_0_8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  <p:pic>
        <p:nvPicPr>
          <p:cNvPr id="3" name="Graphique 2" descr="Homme">
            <a:extLst>
              <a:ext uri="{FF2B5EF4-FFF2-40B4-BE49-F238E27FC236}">
                <a16:creationId xmlns:a16="http://schemas.microsoft.com/office/drawing/2014/main" id="{CAA9993B-EC34-470A-B732-68C3BAF9D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3251" y="2617722"/>
            <a:ext cx="914400" cy="914400"/>
          </a:xfrm>
          <a:prstGeom prst="rect">
            <a:avLst/>
          </a:prstGeom>
        </p:spPr>
      </p:pic>
      <p:pic>
        <p:nvPicPr>
          <p:cNvPr id="5" name="Graphique 4" descr="Marteau de président">
            <a:extLst>
              <a:ext uri="{FF2B5EF4-FFF2-40B4-BE49-F238E27FC236}">
                <a16:creationId xmlns:a16="http://schemas.microsoft.com/office/drawing/2014/main" id="{8C0493C8-1C04-417D-B54F-46300F65A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1327" y="3343952"/>
            <a:ext cx="914400" cy="914400"/>
          </a:xfrm>
          <a:prstGeom prst="rect">
            <a:avLst/>
          </a:prstGeom>
        </p:spPr>
      </p:pic>
      <p:pic>
        <p:nvPicPr>
          <p:cNvPr id="13" name="Graphique 12" descr="Ligne fléchée : tout droit">
            <a:extLst>
              <a:ext uri="{FF2B5EF4-FFF2-40B4-BE49-F238E27FC236}">
                <a16:creationId xmlns:a16="http://schemas.microsoft.com/office/drawing/2014/main" id="{D66BD01E-599A-4EB9-B876-6086A27CF5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371984" y="2792652"/>
            <a:ext cx="914400" cy="914400"/>
          </a:xfrm>
          <a:prstGeom prst="rect">
            <a:avLst/>
          </a:prstGeom>
        </p:spPr>
      </p:pic>
      <p:pic>
        <p:nvPicPr>
          <p:cNvPr id="7" name="Graphique 6" descr="Dossier ouvert">
            <a:extLst>
              <a:ext uri="{FF2B5EF4-FFF2-40B4-BE49-F238E27FC236}">
                <a16:creationId xmlns:a16="http://schemas.microsoft.com/office/drawing/2014/main" id="{054AD235-89E9-4AF3-A48F-A4398DD0F7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16970" y="2100342"/>
            <a:ext cx="783114" cy="783114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E1D9B1FE-D07B-49F6-925E-10E196024125}"/>
              </a:ext>
            </a:extLst>
          </p:cNvPr>
          <p:cNvGrpSpPr/>
          <p:nvPr/>
        </p:nvGrpSpPr>
        <p:grpSpPr>
          <a:xfrm>
            <a:off x="3616238" y="2941997"/>
            <a:ext cx="1180250" cy="1180250"/>
            <a:chOff x="3314700" y="3883800"/>
            <a:chExt cx="1180250" cy="1180250"/>
          </a:xfrm>
        </p:grpSpPr>
        <p:pic>
          <p:nvPicPr>
            <p:cNvPr id="11" name="Graphique 10" descr="Nuage">
              <a:extLst>
                <a:ext uri="{FF2B5EF4-FFF2-40B4-BE49-F238E27FC236}">
                  <a16:creationId xmlns:a16="http://schemas.microsoft.com/office/drawing/2014/main" id="{784E5B1B-1376-4691-9D78-DCE67F33D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14700" y="3883800"/>
              <a:ext cx="1180250" cy="1180250"/>
            </a:xfrm>
            <a:prstGeom prst="rect">
              <a:avLst/>
            </a:prstGeom>
          </p:spPr>
        </p:pic>
        <p:pic>
          <p:nvPicPr>
            <p:cNvPr id="9" name="Graphique 8" descr="Dossier">
              <a:extLst>
                <a:ext uri="{FF2B5EF4-FFF2-40B4-BE49-F238E27FC236}">
                  <a16:creationId xmlns:a16="http://schemas.microsoft.com/office/drawing/2014/main" id="{BF0BC1BA-F64B-4917-87E5-9CF9167B4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84550" y="4310800"/>
              <a:ext cx="440550" cy="440550"/>
            </a:xfrm>
            <a:prstGeom prst="rect">
              <a:avLst/>
            </a:prstGeom>
          </p:spPr>
        </p:pic>
      </p:grpSp>
      <p:pic>
        <p:nvPicPr>
          <p:cNvPr id="16" name="Graphique 15" descr="Ligne fléchée : tout droit">
            <a:extLst>
              <a:ext uri="{FF2B5EF4-FFF2-40B4-BE49-F238E27FC236}">
                <a16:creationId xmlns:a16="http://schemas.microsoft.com/office/drawing/2014/main" id="{836E877C-4746-45D5-9824-5ABAB2C86C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062338" y="2792652"/>
            <a:ext cx="914400" cy="914400"/>
          </a:xfrm>
          <a:prstGeom prst="rect">
            <a:avLst/>
          </a:prstGeom>
        </p:spPr>
      </p:pic>
      <p:pic>
        <p:nvPicPr>
          <p:cNvPr id="19" name="Graphique 18" descr="Base de données">
            <a:extLst>
              <a:ext uri="{FF2B5EF4-FFF2-40B4-BE49-F238E27FC236}">
                <a16:creationId xmlns:a16="http://schemas.microsoft.com/office/drawing/2014/main" id="{03CFE754-FE0F-47FF-AD52-11C1B9A897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14806" y="2533851"/>
            <a:ext cx="716000" cy="716000"/>
          </a:xfrm>
          <a:prstGeom prst="rect">
            <a:avLst/>
          </a:prstGeom>
        </p:spPr>
      </p:pic>
      <p:pic>
        <p:nvPicPr>
          <p:cNvPr id="23" name="Graphique 22" descr="Diplôme">
            <a:extLst>
              <a:ext uri="{FF2B5EF4-FFF2-40B4-BE49-F238E27FC236}">
                <a16:creationId xmlns:a16="http://schemas.microsoft.com/office/drawing/2014/main" id="{6A402D04-1A28-4BA8-93F2-CE8B073E4A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51327" y="2676680"/>
            <a:ext cx="914400" cy="914400"/>
          </a:xfrm>
          <a:prstGeom prst="rect">
            <a:avLst/>
          </a:prstGeom>
        </p:spPr>
      </p:pic>
      <p:pic>
        <p:nvPicPr>
          <p:cNvPr id="24" name="Graphique 23" descr="Ligne fléchée : tout droit">
            <a:extLst>
              <a:ext uri="{FF2B5EF4-FFF2-40B4-BE49-F238E27FC236}">
                <a16:creationId xmlns:a16="http://schemas.microsoft.com/office/drawing/2014/main" id="{185EC5CE-A3FE-458E-AC7F-8CEA2A844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651989" y="2749478"/>
            <a:ext cx="914400" cy="914400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E52ADDC-860D-46A1-ADEF-416047D13481}"/>
              </a:ext>
            </a:extLst>
          </p:cNvPr>
          <p:cNvSpPr/>
          <p:nvPr/>
        </p:nvSpPr>
        <p:spPr>
          <a:xfrm>
            <a:off x="3286384" y="4404924"/>
            <a:ext cx="2040559" cy="52070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Sécurité des softwares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295392D-8A3E-4800-A9C4-4CB41D5B7D8D}"/>
              </a:ext>
            </a:extLst>
          </p:cNvPr>
          <p:cNvSpPr/>
          <p:nvPr/>
        </p:nvSpPr>
        <p:spPr>
          <a:xfrm>
            <a:off x="766174" y="4404924"/>
            <a:ext cx="2040559" cy="52070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Prudence de l’utilisateur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473CC78-1B39-4FC1-B8CE-C6A93BA3BB7B}"/>
              </a:ext>
            </a:extLst>
          </p:cNvPr>
          <p:cNvSpPr/>
          <p:nvPr/>
        </p:nvSpPr>
        <p:spPr>
          <a:xfrm>
            <a:off x="5806594" y="4404924"/>
            <a:ext cx="2040559" cy="52070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Législation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F59649C-DC47-42A2-A204-22262EC30438}"/>
              </a:ext>
            </a:extLst>
          </p:cNvPr>
          <p:cNvSpPr txBox="1"/>
          <p:nvPr/>
        </p:nvSpPr>
        <p:spPr>
          <a:xfrm>
            <a:off x="2534864" y="2455207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CB4C66-5156-48F2-8BF6-0DBB5617CFD5}"/>
              </a:ext>
            </a:extLst>
          </p:cNvPr>
          <p:cNvSpPr txBox="1"/>
          <p:nvPr/>
        </p:nvSpPr>
        <p:spPr>
          <a:xfrm>
            <a:off x="5234651" y="245520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F5D0B19-259E-4681-8638-072CA8B23D2C}"/>
              </a:ext>
            </a:extLst>
          </p:cNvPr>
          <p:cNvSpPr txBox="1"/>
          <p:nvPr/>
        </p:nvSpPr>
        <p:spPr>
          <a:xfrm>
            <a:off x="7784474" y="245520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B3D622F-3CB1-4ADF-BA1E-D9C9C5AB8B84}"/>
              </a:ext>
            </a:extLst>
          </p:cNvPr>
          <p:cNvSpPr/>
          <p:nvPr/>
        </p:nvSpPr>
        <p:spPr>
          <a:xfrm>
            <a:off x="9731089" y="2790774"/>
            <a:ext cx="1614724" cy="52070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Sécurité des </a:t>
            </a:r>
          </a:p>
          <a:p>
            <a:pPr algn="ctr"/>
            <a:r>
              <a:rPr lang="fr-FR" dirty="0"/>
              <a:t>données</a:t>
            </a:r>
          </a:p>
        </p:txBody>
      </p:sp>
      <p:pic>
        <p:nvPicPr>
          <p:cNvPr id="43" name="Graphique 42" descr="Coffre-fort">
            <a:extLst>
              <a:ext uri="{FF2B5EF4-FFF2-40B4-BE49-F238E27FC236}">
                <a16:creationId xmlns:a16="http://schemas.microsoft.com/office/drawing/2014/main" id="{7FCBC2C5-EA50-4F39-8B0F-953F7597AD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59557" y="2617722"/>
            <a:ext cx="914400" cy="914400"/>
          </a:xfrm>
          <a:prstGeom prst="rect">
            <a:avLst/>
          </a:prstGeom>
        </p:spPr>
      </p:pic>
      <p:sp>
        <p:nvSpPr>
          <p:cNvPr id="46" name="Google Shape;375;p37">
            <a:extLst>
              <a:ext uri="{FF2B5EF4-FFF2-40B4-BE49-F238E27FC236}">
                <a16:creationId xmlns:a16="http://schemas.microsoft.com/office/drawing/2014/main" id="{AF331C15-5B8B-4DD4-99D6-20E2E318C7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675" y="451963"/>
            <a:ext cx="1133665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 sz="3600" dirty="0"/>
              <a:t>Le Cloud et la sécurité des données sur internet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/>
              <a:t>Une donnée c’est quoi?</a:t>
            </a:r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457200" lvl="0" indent="-2286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fr-FR" sz="2400" u="sng"/>
              <a:t>Donnée Personnelle</a:t>
            </a:r>
            <a:endParaRPr sz="2400" u="sng"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"/>
          </p:nvPr>
        </p:nvSpPr>
        <p:spPr>
          <a:xfrm>
            <a:off x="720000" y="2541600"/>
            <a:ext cx="5003801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43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-Information relative à une personne physique </a:t>
            </a:r>
            <a:endParaRPr/>
          </a:p>
          <a:p>
            <a:pPr marL="1143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-Identifiée par un ou plusieurs éléments -Identifiée directement (nom, prénom) </a:t>
            </a:r>
            <a:endParaRPr/>
          </a:p>
          <a:p>
            <a:pPr marL="1143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-Identifiée indirectement (numéro de téléphone, plaque d’immatriculation)</a:t>
            </a:r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3"/>
          </p:nvPr>
        </p:nvSpPr>
        <p:spPr>
          <a:xfrm>
            <a:off x="64584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457200" lvl="0" indent="-2286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fr-FR" sz="2400" u="sng"/>
              <a:t>Donnée Sensible</a:t>
            </a:r>
            <a:endParaRPr sz="2000"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4"/>
          </p:nvPr>
        </p:nvSpPr>
        <p:spPr>
          <a:xfrm>
            <a:off x="64584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Information qui révèle : 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- L’appartenance raciale ou ethnique d’une personne </a:t>
            </a:r>
            <a:endParaRPr/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- Ses opinions religieuse ou politiques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En Europe il est interdit de recueillir ce genre de données</a:t>
            </a:r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fr-FR" sz="3200"/>
              <a:t>Législation :</a:t>
            </a:r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720000" y="2541600"/>
            <a:ext cx="4991962" cy="321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fr-FR"/>
              <a:t>Loi informatique et libertés du 6 janvier 1978 (France)</a:t>
            </a:r>
            <a:endParaRPr/>
          </a:p>
          <a:p>
            <a:pPr marL="457200" lvl="0" indent="-393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fr-FR"/>
              <a:t>RGPD le 20 juin 2018 (Europe)</a:t>
            </a:r>
            <a:endParaRPr/>
          </a:p>
        </p:txBody>
      </p:sp>
      <p:pic>
        <p:nvPicPr>
          <p:cNvPr id="120" name="Google Shape;120;p9" descr="Une image contenant texte, table, intérieur, en bois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l="20298" r="24993" b="-1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 extrusionOk="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1" name="Google Shape;121;p9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pic>
        <p:nvPicPr>
          <p:cNvPr id="122" name="Google Shape;12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997" y="5084477"/>
            <a:ext cx="1856602" cy="12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C3D6A6-8BC3-4D8F-8793-4B1C58DC1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3203">
            <a:off x="4559805" y="846504"/>
            <a:ext cx="6882165" cy="4997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Google Shape;183;p9">
            <a:extLst>
              <a:ext uri="{FF2B5EF4-FFF2-40B4-BE49-F238E27FC236}">
                <a16:creationId xmlns:a16="http://schemas.microsoft.com/office/drawing/2014/main" id="{04CE8A48-1D49-4921-90B6-7F3634F94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494" y="309917"/>
            <a:ext cx="49919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09122B"/>
                </a:solidFill>
              </a:rPr>
              <a:t>Clarifying Lawful Overseas </a:t>
            </a:r>
            <a:br>
              <a:rPr lang="en-US" sz="2800" dirty="0">
                <a:solidFill>
                  <a:srgbClr val="09122B"/>
                </a:solidFill>
              </a:rPr>
            </a:br>
            <a:r>
              <a:rPr lang="en-US" sz="2800" dirty="0">
                <a:solidFill>
                  <a:srgbClr val="09122B"/>
                </a:solidFill>
              </a:rPr>
              <a:t>Use of Data Act </a:t>
            </a:r>
            <a:br>
              <a:rPr lang="en-US" sz="2800" dirty="0">
                <a:solidFill>
                  <a:srgbClr val="09122B"/>
                </a:solidFill>
              </a:rPr>
            </a:br>
            <a:r>
              <a:rPr lang="en-US" sz="2800" dirty="0">
                <a:solidFill>
                  <a:srgbClr val="09122B"/>
                </a:solidFill>
              </a:rPr>
              <a:t>or CLOUD Act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7C6DE7-4660-4832-8E81-B82CB63D6A08}"/>
              </a:ext>
            </a:extLst>
          </p:cNvPr>
          <p:cNvSpPr txBox="1"/>
          <p:nvPr/>
        </p:nvSpPr>
        <p:spPr>
          <a:xfrm>
            <a:off x="197428" y="1829911"/>
            <a:ext cx="386098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mars 2018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Texte de loi américain pour clarifier l’usage légal des données stockées hors des Etats Unis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800" dirty="0">
              <a:solidFill>
                <a:srgbClr val="303030"/>
              </a:solidFill>
              <a:latin typeface="Poppins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onfère le droit aux instances judiciaires d'accéder aux données des entreprises américaines (ou des entreprises étrangères qui ont leur siège social aux États-Unis), même si ces données sont hébergées dans d'autres pays</a:t>
            </a:r>
            <a:endParaRPr lang="fr-F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C3D6A6-8BC3-4D8F-8793-4B1C58DC1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3203">
            <a:off x="8753972" y="497965"/>
            <a:ext cx="2784545" cy="20221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Google Shape;183;p9">
            <a:extLst>
              <a:ext uri="{FF2B5EF4-FFF2-40B4-BE49-F238E27FC236}">
                <a16:creationId xmlns:a16="http://schemas.microsoft.com/office/drawing/2014/main" id="{04CE8A48-1D49-4921-90B6-7F3634F94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5163" y="180473"/>
            <a:ext cx="4815226" cy="99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09122B"/>
                </a:solidFill>
              </a:rPr>
              <a:t>CLOUD Act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C2007A-9536-4046-8935-BA55EDCC3EE0}"/>
              </a:ext>
            </a:extLst>
          </p:cNvPr>
          <p:cNvSpPr txBox="1"/>
          <p:nvPr/>
        </p:nvSpPr>
        <p:spPr>
          <a:xfrm>
            <a:off x="298311" y="1509020"/>
            <a:ext cx="5797689" cy="328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Pour clarifier, sont concernée par cette obligation :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Fournisseurs de service ayant leur siège social aux Etats-Unis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Filiales, situées aux Etats-Unis d’un fournisseur de service ayant son siège social hors Etats-Unis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Filiales situées hors des Etats-Unis d’un fournisseur de service ayant son siège social aux Etats-Unis</a:t>
            </a:r>
            <a:endParaRPr lang="en-US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1800" dirty="0">
              <a:solidFill>
                <a:schemeClr val="bg1"/>
              </a:solidFill>
            </a:endParaRPr>
          </a:p>
          <a:p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55E0EB-B98B-4D2B-BA24-EC4D24E724F8}"/>
              </a:ext>
            </a:extLst>
          </p:cNvPr>
          <p:cNvSpPr txBox="1"/>
          <p:nvPr/>
        </p:nvSpPr>
        <p:spPr>
          <a:xfrm>
            <a:off x="6292516" y="2862573"/>
            <a:ext cx="57976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Les données concernées sont :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Toutes les données hébergées par le fournisseur de service 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Quelle que soit le pays où elles sont hébergées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Peu importe si le propriétaire des données est une personne physique ou morale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Peu importe la nationalité ou le lieux de résidence du propriétaire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Peu importe si il s’agit de données personnelle ou non, métadonnées ou tout autre contenu</a:t>
            </a:r>
          </a:p>
          <a:p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8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9218584-DA81-4918-A0B3-8EE21C3A8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67" y="1593478"/>
            <a:ext cx="7089475" cy="47110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C0F509E-784A-463E-B8B6-98FFFD33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65272"/>
            <a:ext cx="4746251" cy="15282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41CB0C6-448B-4620-B7D5-45B76C890A7D}"/>
              </a:ext>
            </a:extLst>
          </p:cNvPr>
          <p:cNvSpPr txBox="1"/>
          <p:nvPr/>
        </p:nvSpPr>
        <p:spPr>
          <a:xfrm>
            <a:off x="7981537" y="1070641"/>
            <a:ext cx="38609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</a:rPr>
              <a:t>Elaboré par la Commission Européenne et le Département de Commerce des Etats-Unis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</a:rPr>
              <a:t>Accepter par la Commission Européenne en Juin 2016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</a:rPr>
              <a:t>Fournir aux compagnies des deux côtés un mécanisme de transfert de data d’un côté vers l’autre qui respecte les différences de lois de protection de données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</a:rPr>
              <a:t> 5000 compagnies dont les GAFA, Microsoft etc.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3" name="Graphique 2" descr="Flèche : courbe légère">
            <a:extLst>
              <a:ext uri="{FF2B5EF4-FFF2-40B4-BE49-F238E27FC236}">
                <a16:creationId xmlns:a16="http://schemas.microsoft.com/office/drawing/2014/main" id="{5FCC400A-4F62-4BC8-9E69-B086EC684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58940">
            <a:off x="1652526" y="3496203"/>
            <a:ext cx="914400" cy="914400"/>
          </a:xfrm>
          <a:prstGeom prst="rect">
            <a:avLst/>
          </a:prstGeom>
        </p:spPr>
      </p:pic>
      <p:pic>
        <p:nvPicPr>
          <p:cNvPr id="5" name="Graphique 4" descr="Flèche : courbe légère">
            <a:extLst>
              <a:ext uri="{FF2B5EF4-FFF2-40B4-BE49-F238E27FC236}">
                <a16:creationId xmlns:a16="http://schemas.microsoft.com/office/drawing/2014/main" id="{229D6396-A012-4B0F-AF33-54E45526E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047388">
            <a:off x="5573901" y="3647893"/>
            <a:ext cx="914400" cy="914400"/>
          </a:xfrm>
          <a:prstGeom prst="rect">
            <a:avLst/>
          </a:prstGeom>
        </p:spPr>
      </p:pic>
      <p:pic>
        <p:nvPicPr>
          <p:cNvPr id="10" name="Graphique 9" descr="Flèche : courbe légère">
            <a:extLst>
              <a:ext uri="{FF2B5EF4-FFF2-40B4-BE49-F238E27FC236}">
                <a16:creationId xmlns:a16="http://schemas.microsoft.com/office/drawing/2014/main" id="{14F1B213-B73F-4AD0-86CC-6DE36B9C1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62578" flipH="1">
            <a:off x="1442440" y="2963095"/>
            <a:ext cx="914400" cy="914400"/>
          </a:xfrm>
          <a:prstGeom prst="rect">
            <a:avLst/>
          </a:prstGeom>
        </p:spPr>
      </p:pic>
      <p:pic>
        <p:nvPicPr>
          <p:cNvPr id="12" name="Graphique 11" descr="Flèche : courbe légère">
            <a:extLst>
              <a:ext uri="{FF2B5EF4-FFF2-40B4-BE49-F238E27FC236}">
                <a16:creationId xmlns:a16="http://schemas.microsoft.com/office/drawing/2014/main" id="{313B9635-A793-4F5E-ABC7-0D16C73CC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269178" flipH="1">
            <a:off x="5573900" y="42017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b3e705695_4_0"/>
          <p:cNvSpPr txBox="1">
            <a:spLocks noGrp="1"/>
          </p:cNvSpPr>
          <p:nvPr>
            <p:ph type="title"/>
          </p:nvPr>
        </p:nvSpPr>
        <p:spPr>
          <a:xfrm>
            <a:off x="720000" y="619200"/>
            <a:ext cx="10728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6990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Internet, de quoi s’agit-il ?</a:t>
            </a:r>
            <a:endParaRPr/>
          </a:p>
        </p:txBody>
      </p:sp>
      <p:sp>
        <p:nvSpPr>
          <p:cNvPr id="128" name="Google Shape;128;gab3e705695_4_0"/>
          <p:cNvSpPr txBox="1">
            <a:spLocks noGrp="1"/>
          </p:cNvSpPr>
          <p:nvPr>
            <p:ph type="sldNum" idx="12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spcFirstLastPara="1" wrap="square" lIns="0" tIns="180000" rIns="0" bIns="180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pic>
        <p:nvPicPr>
          <p:cNvPr id="129" name="Google Shape;129;gab3e705695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338" y="4197625"/>
            <a:ext cx="1477200" cy="14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ab3e705695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4100" y="880600"/>
            <a:ext cx="3487675" cy="26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ab3e705695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50" y="1767675"/>
            <a:ext cx="6776842" cy="41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1F2D36"/>
      </a:dk2>
      <a:lt2>
        <a:srgbClr val="E2E8E2"/>
      </a:lt2>
      <a:accent1>
        <a:srgbClr val="C44CBF"/>
      </a:accent1>
      <a:accent2>
        <a:srgbClr val="853AB2"/>
      </a:accent2>
      <a:accent3>
        <a:srgbClr val="654CC4"/>
      </a:accent3>
      <a:accent4>
        <a:srgbClr val="3A53B2"/>
      </a:accent4>
      <a:accent5>
        <a:srgbClr val="4C97C4"/>
      </a:accent5>
      <a:accent6>
        <a:srgbClr val="3AB2AD"/>
      </a:accent6>
      <a:hlink>
        <a:srgbClr val="3F79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999</Words>
  <Application>Microsoft Office PowerPoint</Application>
  <PresentationFormat>Grand écran</PresentationFormat>
  <Paragraphs>197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Courier</vt:lpstr>
      <vt:lpstr>Poppins</vt:lpstr>
      <vt:lpstr>Wingdings</vt:lpstr>
      <vt:lpstr>BlobVTI</vt:lpstr>
      <vt:lpstr>Le cloud et la sécurité des données en ligne</vt:lpstr>
      <vt:lpstr>Sommaire</vt:lpstr>
      <vt:lpstr>Une donnée c’est quoi ?</vt:lpstr>
      <vt:lpstr>Une donnée c’est quoi?</vt:lpstr>
      <vt:lpstr>Législation :</vt:lpstr>
      <vt:lpstr>Clarifying Lawful Overseas  Use of Data Act  or CLOUD Act</vt:lpstr>
      <vt:lpstr>CLOUD Act</vt:lpstr>
      <vt:lpstr>Présentation PowerPoint</vt:lpstr>
      <vt:lpstr>Internet, de quoi s’agit-il ?</vt:lpstr>
      <vt:lpstr>Internet, de quoi s’agit-il ?</vt:lpstr>
      <vt:lpstr>LE CLOUD</vt:lpstr>
      <vt:lpstr>Définition :</vt:lpstr>
      <vt:lpstr>Utilités :</vt:lpstr>
      <vt:lpstr>Avantages :</vt:lpstr>
      <vt:lpstr>Inconvénients :</vt:lpstr>
      <vt:lpstr>Hébergeurs :</vt:lpstr>
      <vt:lpstr>Présentation PowerPoint</vt:lpstr>
      <vt:lpstr>Les utilisateurs du cloud :</vt:lpstr>
      <vt:lpstr>Métiers :</vt:lpstr>
      <vt:lpstr>La sécurité des données sur internet</vt:lpstr>
      <vt:lpstr>La sécurité des données : les types d’attaques :    </vt:lpstr>
      <vt:lpstr>Conséquences : (l’utilisation de vos données)</vt:lpstr>
      <vt:lpstr>Un exemple d’attaque :       (la fraude au président)</vt:lpstr>
      <vt:lpstr>Avant tout :</vt:lpstr>
      <vt:lpstr>Sur votre utilisation quotidienne :</vt:lpstr>
      <vt:lpstr>Sur votre machine :</vt:lpstr>
      <vt:lpstr>Sur votre navigateur :</vt:lpstr>
      <vt:lpstr>Pour vos mails :</vt:lpstr>
      <vt:lpstr>Pour vos réseaux sociaux :</vt:lpstr>
      <vt:lpstr>La bonne décision :</vt:lpstr>
      <vt:lpstr>Le Cloud et la sécurité des données sur internet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cloud et la sécurité des données en ligne</dc:title>
  <dc:creator>Pierre Fourny</dc:creator>
  <cp:lastModifiedBy>Vincent Morisse</cp:lastModifiedBy>
  <cp:revision>13</cp:revision>
  <dcterms:created xsi:type="dcterms:W3CDTF">2020-11-11T12:35:57Z</dcterms:created>
  <dcterms:modified xsi:type="dcterms:W3CDTF">2020-11-17T01:30:10Z</dcterms:modified>
</cp:coreProperties>
</file>